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i="1"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“Type a quote here.”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8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algn="ctr" defTabSz="821531">
              <a:lnSpc>
                <a:spcPct val="100000"/>
              </a:lnSpc>
              <a:spcBef>
                <a:spcPts val="0"/>
              </a:spcBef>
              <a:defRPr sz="5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4653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82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511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940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36964" indent="-465364" defTabSz="821531">
              <a:lnSpc>
                <a:spcPct val="100000"/>
              </a:lnSpc>
              <a:spcBef>
                <a:spcPts val="4500"/>
              </a:spcBef>
              <a:buSzPct val="145000"/>
              <a:buChar char="•"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611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indent="-611187" defTabSz="821531">
              <a:lnSpc>
                <a:spcPct val="100000"/>
              </a:lnSpc>
              <a:spcBef>
                <a:spcPts val="5900"/>
              </a:spcBef>
              <a:buSzPct val="145000"/>
              <a:buChar char="•"/>
              <a:defRPr sz="4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defRPr sz="2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"/>
          <p:cNvSpPr/>
          <p:nvPr/>
        </p:nvSpPr>
        <p:spPr>
          <a:xfrm>
            <a:off x="507354" y="714705"/>
            <a:ext cx="1812470" cy="64548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011231" y="690389"/>
            <a:ext cx="704091" cy="728945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algn="l"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2491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22491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0" marR="0" indent="0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914216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1828433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2742651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3656867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5pPr>
      <a:lvl6pPr marL="5180563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6pPr>
      <a:lvl7pPr marL="6094780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7pPr>
      <a:lvl8pPr marL="7008997" marR="0" indent="-609478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8pPr>
      <a:lvl9pPr marL="7923215" marR="0" indent="-609479" algn="l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7F7F7F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914216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828433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2742651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3656867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4571086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5485303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6399519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7313737" algn="l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Relationship Id="rId3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ational Neural Networks for Approximating Jump Discontinuities of Graph Convolution Operator"/>
          <p:cNvSpPr txBox="1"/>
          <p:nvPr>
            <p:ph type="ctrTitle"/>
          </p:nvPr>
        </p:nvSpPr>
        <p:spPr>
          <a:xfrm>
            <a:off x="1104447" y="2303859"/>
            <a:ext cx="22314155" cy="4643438"/>
          </a:xfrm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Rational Neural Networks for Approximating Jump Discontinuities of Graph Convolution Operator</a:t>
            </a:r>
          </a:p>
        </p:txBody>
      </p:sp>
      <p:sp>
        <p:nvSpPr>
          <p:cNvPr id="128" name="Zhiqian Chen, Feng Chen, Rongjie Lai, Xuchao Zhang, and Chang-Tien Lu"/>
          <p:cNvSpPr txBox="1"/>
          <p:nvPr>
            <p:ph type="subTitle" sz="quarter" idx="1"/>
          </p:nvPr>
        </p:nvSpPr>
        <p:spPr>
          <a:xfrm>
            <a:off x="4833937" y="7697390"/>
            <a:ext cx="14716126" cy="158948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Zhiqian Chen, Feng Chen, Rongjie Lai, Xuchao Zhang, and Chang-Tien Lu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7914" y="9760148"/>
            <a:ext cx="3838273" cy="158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0175" y="9330570"/>
            <a:ext cx="4324822" cy="2199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7937" y="10036968"/>
            <a:ext cx="5694686" cy="1057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Number"/>
          <p:cNvSpPr txBox="1"/>
          <p:nvPr>
            <p:ph type="sldNum" sz="quarter" idx="2"/>
          </p:nvPr>
        </p:nvSpPr>
        <p:spPr>
          <a:xfrm>
            <a:off x="1226532" y="690389"/>
            <a:ext cx="591080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8" name="Algorithm: Remez exchange"/>
          <p:cNvSpPr txBox="1"/>
          <p:nvPr/>
        </p:nvSpPr>
        <p:spPr>
          <a:xfrm>
            <a:off x="5900959" y="1147491"/>
            <a:ext cx="1335752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Algorithm: Remez exchange</a:t>
            </a:r>
          </a:p>
        </p:txBody>
      </p:sp>
      <p:sp>
        <p:nvSpPr>
          <p:cNvPr id="319" name="relaxed version"/>
          <p:cNvSpPr txBox="1"/>
          <p:nvPr/>
        </p:nvSpPr>
        <p:spPr>
          <a:xfrm>
            <a:off x="9376198" y="2451395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relaxed version</a:t>
            </a:r>
          </a:p>
        </p:txBody>
      </p:sp>
      <p:sp>
        <p:nvSpPr>
          <p:cNvPr id="320" name="When the order is greater than 5…"/>
          <p:cNvSpPr txBox="1"/>
          <p:nvPr/>
        </p:nvSpPr>
        <p:spPr>
          <a:xfrm>
            <a:off x="2909041" y="11374649"/>
            <a:ext cx="836141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When the order is greater than 5</a:t>
            </a:r>
          </a:p>
          <a:p>
            <a:pPr algn="l" defTabSz="1828433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RationalNet is better than GCN/ChebNet</a:t>
            </a:r>
          </a:p>
        </p:txBody>
      </p:sp>
      <p:sp>
        <p:nvSpPr>
          <p:cNvPr id="321" name="Relaxed Remez"/>
          <p:cNvSpPr txBox="1"/>
          <p:nvPr/>
        </p:nvSpPr>
        <p:spPr>
          <a:xfrm>
            <a:off x="6936565" y="5428599"/>
            <a:ext cx="333103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Relaxed Remez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593987" y="3120299"/>
            <a:ext cx="6929831" cy="1063789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Prepare training data"/>
          <p:cNvSpPr txBox="1"/>
          <p:nvPr/>
        </p:nvSpPr>
        <p:spPr>
          <a:xfrm>
            <a:off x="3025669" y="3704420"/>
            <a:ext cx="3847466" cy="601725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Prepare training data</a:t>
            </a:r>
          </a:p>
        </p:txBody>
      </p:sp>
      <p:sp>
        <p:nvSpPr>
          <p:cNvPr id="324" name="Optimization by equioscillation constraint"/>
          <p:cNvSpPr txBox="1"/>
          <p:nvPr/>
        </p:nvSpPr>
        <p:spPr>
          <a:xfrm>
            <a:off x="2996882" y="4531014"/>
            <a:ext cx="7611746" cy="60172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Optimization by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equioscillation constraint</a:t>
            </a:r>
          </a:p>
        </p:txBody>
      </p:sp>
      <p:sp>
        <p:nvSpPr>
          <p:cNvPr id="325" name="Check stopping rule"/>
          <p:cNvSpPr txBox="1"/>
          <p:nvPr/>
        </p:nvSpPr>
        <p:spPr>
          <a:xfrm>
            <a:off x="2998452" y="5357608"/>
            <a:ext cx="3698495" cy="60172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Check stopping rule</a:t>
            </a:r>
          </a:p>
        </p:txBody>
      </p:sp>
      <p:sp>
        <p:nvSpPr>
          <p:cNvPr id="326" name="Rectangle"/>
          <p:cNvSpPr/>
          <p:nvPr/>
        </p:nvSpPr>
        <p:spPr>
          <a:xfrm>
            <a:off x="14301434" y="7032509"/>
            <a:ext cx="5932931" cy="634332"/>
          </a:xfrm>
          <a:prstGeom prst="rect">
            <a:avLst/>
          </a:prstGeom>
          <a:ln w="76200">
            <a:solidFill>
              <a:schemeClr val="accent4">
                <a:hueOff val="-461056"/>
                <a:satOff val="4338"/>
                <a:lumOff val="-1022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Rectangle"/>
          <p:cNvSpPr/>
          <p:nvPr/>
        </p:nvSpPr>
        <p:spPr>
          <a:xfrm>
            <a:off x="14301434" y="8058582"/>
            <a:ext cx="5929538" cy="880132"/>
          </a:xfrm>
          <a:prstGeom prst="rect">
            <a:avLst/>
          </a:prstGeom>
          <a:ln w="762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8" name="Rectangle"/>
          <p:cNvSpPr/>
          <p:nvPr/>
        </p:nvSpPr>
        <p:spPr>
          <a:xfrm>
            <a:off x="14586387" y="9854814"/>
            <a:ext cx="3891882" cy="347811"/>
          </a:xfrm>
          <a:prstGeom prst="rect">
            <a:avLst/>
          </a:prstGeom>
          <a:ln w="76200">
            <a:solidFill>
              <a:schemeClr val="accent6">
                <a:satOff val="18029"/>
                <a:lumOff val="12067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1926" y="7706883"/>
            <a:ext cx="8722237" cy="2232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/>
          <p:nvPr>
            <p:ph type="sldNum" sz="quarter" idx="2"/>
          </p:nvPr>
        </p:nvSpPr>
        <p:spPr>
          <a:xfrm>
            <a:off x="1239641" y="690389"/>
            <a:ext cx="56486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2" name="Experiments"/>
          <p:cNvSpPr txBox="1"/>
          <p:nvPr/>
        </p:nvSpPr>
        <p:spPr>
          <a:xfrm>
            <a:off x="6969264" y="1234699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33" name="synthetic data"/>
          <p:cNvSpPr txBox="1"/>
          <p:nvPr/>
        </p:nvSpPr>
        <p:spPr>
          <a:xfrm>
            <a:off x="9449362" y="2342384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synthetic data</a:t>
            </a:r>
          </a:p>
        </p:txBody>
      </p:sp>
      <p:pic>
        <p:nvPicPr>
          <p:cNvPr id="334" name="image2.jpeg" descr="image2.jpeg"/>
          <p:cNvPicPr>
            <a:picLocks noChangeAspect="1"/>
          </p:cNvPicPr>
          <p:nvPr/>
        </p:nvPicPr>
        <p:blipFill>
          <a:blip r:embed="rId2">
            <a:extLst/>
          </a:blip>
          <a:srcRect l="4827" t="0" r="4827" b="0"/>
          <a:stretch>
            <a:fillRect/>
          </a:stretch>
        </p:blipFill>
        <p:spPr>
          <a:xfrm>
            <a:off x="1987550" y="5158738"/>
            <a:ext cx="6461760" cy="4023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2.jpeg" descr="image2.jpeg"/>
          <p:cNvPicPr>
            <a:picLocks noChangeAspect="1"/>
          </p:cNvPicPr>
          <p:nvPr/>
        </p:nvPicPr>
        <p:blipFill>
          <a:blip r:embed="rId2">
            <a:extLst/>
          </a:blip>
          <a:srcRect l="4827" t="0" r="4827" b="0"/>
          <a:stretch>
            <a:fillRect/>
          </a:stretch>
        </p:blipFill>
        <p:spPr>
          <a:xfrm>
            <a:off x="16080860" y="5158738"/>
            <a:ext cx="6461761" cy="4023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149" y="4344748"/>
            <a:ext cx="11052176" cy="5298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70642" y="4342273"/>
            <a:ext cx="10902202" cy="5303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7109" y="9830087"/>
            <a:ext cx="21504173" cy="1228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14503" y="3229739"/>
            <a:ext cx="1079501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192547" y="3128139"/>
            <a:ext cx="2374901" cy="114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755" y="3308672"/>
            <a:ext cx="19068820" cy="9104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Experiments"/>
          <p:cNvSpPr txBox="1"/>
          <p:nvPr/>
        </p:nvSpPr>
        <p:spPr>
          <a:xfrm>
            <a:off x="6969264" y="1234699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45" name="synthetic data"/>
          <p:cNvSpPr txBox="1"/>
          <p:nvPr/>
        </p:nvSpPr>
        <p:spPr>
          <a:xfrm>
            <a:off x="9449362" y="2342384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synthetic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lide Number"/>
          <p:cNvSpPr txBox="1"/>
          <p:nvPr>
            <p:ph type="sldNum" sz="quarter" idx="2"/>
          </p:nvPr>
        </p:nvSpPr>
        <p:spPr>
          <a:xfrm>
            <a:off x="1226532" y="690389"/>
            <a:ext cx="591080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8" name="Experiments - Fairfax road"/>
          <p:cNvSpPr txBox="1"/>
          <p:nvPr/>
        </p:nvSpPr>
        <p:spPr>
          <a:xfrm>
            <a:off x="118051" y="534524"/>
            <a:ext cx="16632964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 - Fairfax road</a:t>
            </a:r>
          </a:p>
        </p:txBody>
      </p:sp>
      <p:sp>
        <p:nvSpPr>
          <p:cNvPr id="349" name="WRITE SOMETHING HERE"/>
          <p:cNvSpPr txBox="1"/>
          <p:nvPr/>
        </p:nvSpPr>
        <p:spPr>
          <a:xfrm>
            <a:off x="9424510" y="3563304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SOMETHING HERE</a:t>
            </a:r>
          </a:p>
        </p:txBody>
      </p:sp>
      <p:pic>
        <p:nvPicPr>
          <p:cNvPr id="350" name="cs_2_abs_eig1.png" descr="cs_2_abs_ei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7808" y="661870"/>
            <a:ext cx="6385610" cy="623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cs_2_abs_eig2.png" descr="cs_2_abs_eig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28551" y="7123913"/>
            <a:ext cx="6392159" cy="623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7045" t="0" r="0" b="0"/>
          <a:stretch>
            <a:fillRect/>
          </a:stretch>
        </p:blipFill>
        <p:spPr>
          <a:xfrm>
            <a:off x="18587" y="2145682"/>
            <a:ext cx="14166337" cy="1155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1226532" y="690389"/>
            <a:ext cx="591080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5" name="Experiments - Fairfax road"/>
          <p:cNvSpPr txBox="1"/>
          <p:nvPr/>
        </p:nvSpPr>
        <p:spPr>
          <a:xfrm>
            <a:off x="6969264" y="1234699"/>
            <a:ext cx="12319537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 - Fairfax road</a:t>
            </a:r>
          </a:p>
        </p:txBody>
      </p:sp>
      <p:sp>
        <p:nvSpPr>
          <p:cNvPr id="356" name="Real world case study"/>
          <p:cNvSpPr txBox="1"/>
          <p:nvPr/>
        </p:nvSpPr>
        <p:spPr>
          <a:xfrm>
            <a:off x="9376198" y="852024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Real world case study</a:t>
            </a:r>
          </a:p>
        </p:txBody>
      </p:sp>
      <p:sp>
        <p:nvSpPr>
          <p:cNvPr id="357" name="Smooth"/>
          <p:cNvSpPr txBox="1"/>
          <p:nvPr/>
        </p:nvSpPr>
        <p:spPr>
          <a:xfrm>
            <a:off x="674421" y="3629078"/>
            <a:ext cx="53838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Smooth</a:t>
            </a:r>
          </a:p>
        </p:txBody>
      </p:sp>
      <p:sp>
        <p:nvSpPr>
          <p:cNvPr id="358" name="Low Frequency"/>
          <p:cNvSpPr txBox="1"/>
          <p:nvPr/>
        </p:nvSpPr>
        <p:spPr>
          <a:xfrm>
            <a:off x="2802696" y="3002284"/>
            <a:ext cx="333028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Low Frequency</a:t>
            </a:r>
          </a:p>
        </p:txBody>
      </p:sp>
      <p:sp>
        <p:nvSpPr>
          <p:cNvPr id="359" name="Non-smooth"/>
          <p:cNvSpPr txBox="1"/>
          <p:nvPr/>
        </p:nvSpPr>
        <p:spPr>
          <a:xfrm>
            <a:off x="10758211" y="3518313"/>
            <a:ext cx="53838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Non-smooth</a:t>
            </a:r>
          </a:p>
        </p:txBody>
      </p:sp>
      <p:sp>
        <p:nvSpPr>
          <p:cNvPr id="360" name="High Frequency"/>
          <p:cNvSpPr txBox="1"/>
          <p:nvPr/>
        </p:nvSpPr>
        <p:spPr>
          <a:xfrm>
            <a:off x="12742569" y="2891519"/>
            <a:ext cx="34742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Frequency</a:t>
            </a:r>
          </a:p>
        </p:txBody>
      </p:sp>
      <p:sp>
        <p:nvSpPr>
          <p:cNvPr id="361" name="Dirichlet energy…"/>
          <p:cNvSpPr txBox="1"/>
          <p:nvPr/>
        </p:nvSpPr>
        <p:spPr>
          <a:xfrm>
            <a:off x="3830170" y="6980403"/>
            <a:ext cx="2354098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2400"/>
            </a:pPr>
            <a:r>
              <a:t>Dirichlet energy</a:t>
            </a:r>
          </a:p>
          <a:p>
            <a:pPr algn="r">
              <a:defRPr b="0" sz="2400"/>
            </a:pPr>
            <a:r>
              <a:t>0.00250</a:t>
            </a:r>
          </a:p>
        </p:txBody>
      </p:sp>
      <p:sp>
        <p:nvSpPr>
          <p:cNvPr id="362" name="Dirichlet energy:…"/>
          <p:cNvSpPr txBox="1"/>
          <p:nvPr/>
        </p:nvSpPr>
        <p:spPr>
          <a:xfrm>
            <a:off x="3745435" y="12225474"/>
            <a:ext cx="2523568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b="0" sz="2400"/>
            </a:pPr>
            <a:r>
              <a:t>Dirichlet energy: </a:t>
            </a:r>
          </a:p>
          <a:p>
            <a:pPr algn="r">
              <a:defRPr b="0" sz="2400"/>
            </a:pPr>
            <a:r>
              <a:t>0.00296</a:t>
            </a:r>
          </a:p>
        </p:txBody>
      </p:sp>
      <p:sp>
        <p:nvSpPr>
          <p:cNvPr id="363" name="Dirichlet energy…"/>
          <p:cNvSpPr txBox="1"/>
          <p:nvPr/>
        </p:nvSpPr>
        <p:spPr>
          <a:xfrm>
            <a:off x="14145081" y="6956846"/>
            <a:ext cx="2354099" cy="8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2400"/>
            </a:pPr>
            <a:r>
              <a:t>Dirichlet energy</a:t>
            </a:r>
          </a:p>
          <a:p>
            <a:pPr algn="r">
              <a:defRPr b="0" sz="2400"/>
            </a:pPr>
            <a:r>
              <a:t>6376.54224</a:t>
            </a:r>
          </a:p>
        </p:txBody>
      </p:sp>
      <p:sp>
        <p:nvSpPr>
          <p:cNvPr id="364" name="Dirichlet energy:…"/>
          <p:cNvSpPr txBox="1"/>
          <p:nvPr/>
        </p:nvSpPr>
        <p:spPr>
          <a:xfrm>
            <a:off x="14060348" y="12201917"/>
            <a:ext cx="2523567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b="0" sz="2400"/>
            </a:pPr>
            <a:r>
              <a:t>Dirichlet energy: </a:t>
            </a:r>
          </a:p>
          <a:p>
            <a:pPr algn="r">
              <a:defRPr b="0" sz="2400"/>
            </a:pPr>
            <a:r>
              <a:t>3.82741</a:t>
            </a:r>
          </a:p>
        </p:txBody>
      </p:sp>
      <p:pic>
        <p:nvPicPr>
          <p:cNvPr id="365" name="cs_2_abs_eig1.png" descr="cs_2_abs_ei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464" y="3032718"/>
            <a:ext cx="5111743" cy="4989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cs_2_abs_eig2.png" descr="cs_2_abs_eig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4695" y="8130864"/>
            <a:ext cx="5116987" cy="4989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cs_2_abs.png" descr="cs_2_ab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61327" y="2845699"/>
            <a:ext cx="5295320" cy="513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cs_2_abs_eig201.png" descr="cs_2_abs_eig2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77139" y="8088220"/>
            <a:ext cx="5284425" cy="513646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highpass ﬁltering"/>
          <p:cNvSpPr txBox="1"/>
          <p:nvPr/>
        </p:nvSpPr>
        <p:spPr>
          <a:xfrm>
            <a:off x="19502806" y="1424426"/>
            <a:ext cx="350349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highpass ﬁltering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lide Number"/>
          <p:cNvSpPr txBox="1"/>
          <p:nvPr>
            <p:ph type="sldNum" sz="quarter" idx="2"/>
          </p:nvPr>
        </p:nvSpPr>
        <p:spPr>
          <a:xfrm>
            <a:off x="1226532" y="690389"/>
            <a:ext cx="591080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2" name="Experiments - Minnesota road"/>
          <p:cNvSpPr txBox="1"/>
          <p:nvPr/>
        </p:nvSpPr>
        <p:spPr>
          <a:xfrm>
            <a:off x="6969264" y="1234699"/>
            <a:ext cx="13383499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 - Minnesota road</a:t>
            </a:r>
          </a:p>
        </p:txBody>
      </p:sp>
      <p:sp>
        <p:nvSpPr>
          <p:cNvPr id="373" name="Real world case study"/>
          <p:cNvSpPr txBox="1"/>
          <p:nvPr/>
        </p:nvSpPr>
        <p:spPr>
          <a:xfrm>
            <a:off x="9376198" y="852024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Real world case study</a:t>
            </a:r>
          </a:p>
        </p:txBody>
      </p:sp>
      <p:sp>
        <p:nvSpPr>
          <p:cNvPr id="374" name="Smooth"/>
          <p:cNvSpPr txBox="1"/>
          <p:nvPr/>
        </p:nvSpPr>
        <p:spPr>
          <a:xfrm>
            <a:off x="950839" y="3668566"/>
            <a:ext cx="53838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Smooth</a:t>
            </a:r>
          </a:p>
        </p:txBody>
      </p:sp>
      <p:sp>
        <p:nvSpPr>
          <p:cNvPr id="375" name="Low Frequency"/>
          <p:cNvSpPr txBox="1"/>
          <p:nvPr/>
        </p:nvSpPr>
        <p:spPr>
          <a:xfrm>
            <a:off x="3079114" y="3041773"/>
            <a:ext cx="333028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Low Frequency</a:t>
            </a:r>
          </a:p>
        </p:txBody>
      </p:sp>
      <p:pic>
        <p:nvPicPr>
          <p:cNvPr id="376" name="cs_abs_eig1.png" descr="cs_abs_ei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9209" y="3007507"/>
            <a:ext cx="4850066" cy="499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cs_abs_eig2.png" descr="cs_abs_eig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3686" y="8121312"/>
            <a:ext cx="4861113" cy="5011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cs_abs_eig2001.png" descr="cs_abs_eig20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05282" y="8097557"/>
            <a:ext cx="4926253" cy="5059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cs_abs_eig2002.png" descr="cs_abs_eig2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18845" y="2953358"/>
            <a:ext cx="4899127" cy="501180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Non-smooth"/>
          <p:cNvSpPr txBox="1"/>
          <p:nvPr/>
        </p:nvSpPr>
        <p:spPr>
          <a:xfrm>
            <a:off x="10695858" y="3577545"/>
            <a:ext cx="53838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Non-smooth</a:t>
            </a:r>
          </a:p>
        </p:txBody>
      </p:sp>
      <p:sp>
        <p:nvSpPr>
          <p:cNvPr id="381" name="High Frequency"/>
          <p:cNvSpPr txBox="1"/>
          <p:nvPr/>
        </p:nvSpPr>
        <p:spPr>
          <a:xfrm>
            <a:off x="12680216" y="2950751"/>
            <a:ext cx="34742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High Frequency</a:t>
            </a:r>
          </a:p>
        </p:txBody>
      </p:sp>
      <p:sp>
        <p:nvSpPr>
          <p:cNvPr id="382" name="Dirichlet energy…"/>
          <p:cNvSpPr txBox="1"/>
          <p:nvPr/>
        </p:nvSpPr>
        <p:spPr>
          <a:xfrm>
            <a:off x="4106587" y="7019891"/>
            <a:ext cx="2354099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2400"/>
            </a:pPr>
            <a:r>
              <a:t>Dirichlet energy</a:t>
            </a:r>
          </a:p>
          <a:p>
            <a:pPr algn="r">
              <a:defRPr b="0" sz="2400"/>
            </a:pPr>
            <a:r>
              <a:t>0.00084</a:t>
            </a:r>
          </a:p>
        </p:txBody>
      </p:sp>
      <p:sp>
        <p:nvSpPr>
          <p:cNvPr id="383" name="Dirichlet energy:…"/>
          <p:cNvSpPr txBox="1"/>
          <p:nvPr/>
        </p:nvSpPr>
        <p:spPr>
          <a:xfrm>
            <a:off x="4021853" y="12264962"/>
            <a:ext cx="2523567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b="0" sz="2400"/>
            </a:pPr>
            <a:r>
              <a:t>Dirichlet energy: </a:t>
            </a:r>
          </a:p>
          <a:p>
            <a:pPr algn="r">
              <a:defRPr b="0" sz="2400"/>
            </a:pPr>
            <a:r>
              <a:t>0.00207</a:t>
            </a:r>
          </a:p>
        </p:txBody>
      </p:sp>
      <p:sp>
        <p:nvSpPr>
          <p:cNvPr id="384" name="Dirichlet energy…"/>
          <p:cNvSpPr txBox="1"/>
          <p:nvPr/>
        </p:nvSpPr>
        <p:spPr>
          <a:xfrm>
            <a:off x="14082728" y="7016078"/>
            <a:ext cx="2354099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2400"/>
            </a:pPr>
            <a:r>
              <a:t>Dirichlet energy</a:t>
            </a:r>
          </a:p>
          <a:p>
            <a:pPr algn="r">
              <a:defRPr b="0" sz="2400"/>
            </a:pPr>
            <a:r>
              <a:t>4.04661</a:t>
            </a:r>
          </a:p>
        </p:txBody>
      </p:sp>
      <p:sp>
        <p:nvSpPr>
          <p:cNvPr id="385" name="Dirichlet energy:…"/>
          <p:cNvSpPr txBox="1"/>
          <p:nvPr/>
        </p:nvSpPr>
        <p:spPr>
          <a:xfrm>
            <a:off x="13823418" y="12264962"/>
            <a:ext cx="2523567" cy="87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b="0" sz="2400"/>
            </a:pPr>
            <a:r>
              <a:t>Dirichlet energy: </a:t>
            </a:r>
          </a:p>
          <a:p>
            <a:pPr algn="r">
              <a:defRPr b="0" sz="2400"/>
            </a:pPr>
            <a:r>
              <a:t>4.03932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1026" y="3137774"/>
            <a:ext cx="14884401" cy="9296401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Experiments - Minnesota/Fairfax"/>
          <p:cNvSpPr txBox="1"/>
          <p:nvPr/>
        </p:nvSpPr>
        <p:spPr>
          <a:xfrm>
            <a:off x="5271269" y="1372908"/>
            <a:ext cx="14743915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 - Minnesota/Fairfax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lide Number"/>
          <p:cNvSpPr txBox="1"/>
          <p:nvPr>
            <p:ph type="sldNum" sz="quarter" idx="2"/>
          </p:nvPr>
        </p:nvSpPr>
        <p:spPr>
          <a:xfrm>
            <a:off x="1226532" y="690389"/>
            <a:ext cx="591080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2" name="Thank you!"/>
          <p:cNvSpPr txBox="1"/>
          <p:nvPr/>
        </p:nvSpPr>
        <p:spPr>
          <a:xfrm>
            <a:off x="6896100" y="1340036"/>
            <a:ext cx="10591800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3643" t="0" r="23643" b="0"/>
          <a:stretch>
            <a:fillRect/>
          </a:stretch>
        </p:blipFill>
        <p:spPr>
          <a:xfrm>
            <a:off x="10668198" y="3729196"/>
            <a:ext cx="3047634" cy="3036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t.png" descr="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5027" y="7346926"/>
            <a:ext cx="3173946" cy="3173947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Will provide more!"/>
          <p:cNvSpPr txBox="1"/>
          <p:nvPr/>
        </p:nvSpPr>
        <p:spPr>
          <a:xfrm>
            <a:off x="10372788" y="10513376"/>
            <a:ext cx="363842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Will provide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4" name="Motivation"/>
          <p:cNvSpPr txBox="1"/>
          <p:nvPr/>
        </p:nvSpPr>
        <p:spPr>
          <a:xfrm>
            <a:off x="4457520" y="3411032"/>
            <a:ext cx="7397274" cy="10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aseline="-25000" spc="600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135" name="Method"/>
          <p:cNvSpPr txBox="1"/>
          <p:nvPr/>
        </p:nvSpPr>
        <p:spPr>
          <a:xfrm>
            <a:off x="4457520" y="5754982"/>
            <a:ext cx="7564558" cy="10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aseline="-25000" spc="600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Method</a:t>
            </a:r>
          </a:p>
        </p:txBody>
      </p:sp>
      <p:sp>
        <p:nvSpPr>
          <p:cNvPr id="136" name="Graph convolution operator applies polynomial approximation on spectra.…"/>
          <p:cNvSpPr txBox="1"/>
          <p:nvPr/>
        </p:nvSpPr>
        <p:spPr>
          <a:xfrm>
            <a:off x="4457520" y="4252893"/>
            <a:ext cx="1658003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Graph convolution operator applies polynomial approximation on spectra.</a:t>
            </a:r>
          </a:p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good or bad is the approximation?</a:t>
            </a:r>
          </a:p>
        </p:txBody>
      </p:sp>
      <p:sp>
        <p:nvSpPr>
          <p:cNvPr id="137" name="Rational function is more precise than polynomials…"/>
          <p:cNvSpPr txBox="1"/>
          <p:nvPr/>
        </p:nvSpPr>
        <p:spPr>
          <a:xfrm>
            <a:off x="4457520" y="6596842"/>
            <a:ext cx="1658003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Rational function is more precise than polynomials</a:t>
            </a:r>
          </a:p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Remez exchange algorithm is applied to derive the coefficients </a:t>
            </a:r>
          </a:p>
        </p:txBody>
      </p:sp>
      <p:sp>
        <p:nvSpPr>
          <p:cNvPr id="138" name="Synthetic data…"/>
          <p:cNvSpPr txBox="1"/>
          <p:nvPr/>
        </p:nvSpPr>
        <p:spPr>
          <a:xfrm>
            <a:off x="4457520" y="8940792"/>
            <a:ext cx="1658003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Synthetic data</a:t>
            </a:r>
          </a:p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Road networks analysis</a:t>
            </a:r>
          </a:p>
        </p:txBody>
      </p:sp>
      <p:sp>
        <p:nvSpPr>
          <p:cNvPr id="139" name="Experiments"/>
          <p:cNvSpPr txBox="1"/>
          <p:nvPr/>
        </p:nvSpPr>
        <p:spPr>
          <a:xfrm>
            <a:off x="4457520" y="8098932"/>
            <a:ext cx="9742029" cy="10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aseline="-25000" spc="600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0" name="Agenda"/>
          <p:cNvSpPr txBox="1"/>
          <p:nvPr/>
        </p:nvSpPr>
        <p:spPr>
          <a:xfrm>
            <a:off x="6969184" y="1297647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41" name="WRITE SOMETHING HERE"/>
          <p:cNvSpPr txBox="1"/>
          <p:nvPr/>
        </p:nvSpPr>
        <p:spPr>
          <a:xfrm>
            <a:off x="9376198" y="2552625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SOMETHING HERE</a:t>
            </a:r>
          </a:p>
        </p:txBody>
      </p:sp>
      <p:sp>
        <p:nvSpPr>
          <p:cNvPr id="142" name="Text"/>
          <p:cNvSpPr txBox="1"/>
          <p:nvPr/>
        </p:nvSpPr>
        <p:spPr>
          <a:xfrm>
            <a:off x="4457520" y="10972792"/>
            <a:ext cx="16580030" cy="52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1828433">
              <a:defRPr b="0" sz="28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3" name="Conclusion"/>
          <p:cNvSpPr txBox="1"/>
          <p:nvPr/>
        </p:nvSpPr>
        <p:spPr>
          <a:xfrm>
            <a:off x="4457520" y="10130932"/>
            <a:ext cx="9742029" cy="10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aseline="-25000" spc="600"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44" name="Shape"/>
          <p:cNvSpPr/>
          <p:nvPr/>
        </p:nvSpPr>
        <p:spPr>
          <a:xfrm>
            <a:off x="3692519" y="8559189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062">
              <a:defRPr b="0"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5" name="Shape"/>
          <p:cNvSpPr/>
          <p:nvPr/>
        </p:nvSpPr>
        <p:spPr>
          <a:xfrm>
            <a:off x="3692519" y="6194389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062">
              <a:defRPr b="0"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6" name="Shape"/>
          <p:cNvSpPr/>
          <p:nvPr/>
        </p:nvSpPr>
        <p:spPr>
          <a:xfrm>
            <a:off x="3692519" y="3829589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062">
              <a:defRPr b="0"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7" name="Shape"/>
          <p:cNvSpPr/>
          <p:nvPr/>
        </p:nvSpPr>
        <p:spPr>
          <a:xfrm>
            <a:off x="3692519" y="10592499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457062">
              <a:defRPr b="0"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26" grpId="1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6" dur="1000" fill="hold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fill="hold" autoRev="1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Subtype="0" presetID="26" grpId="2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1" dur="1000" fill="hold" tmFilter="0, 0; .2, .5; .8, .5; 1, 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fill="hold" autoRev="1"/>
                                        <p:tgtEl>
                                          <p:spTgt spid="1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clickEffect" presetSubtype="0" presetID="26" grpId="3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16" dur="1000" fill="hold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fill="hold" autoRev="1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clickEffect" presetSubtype="0" presetID="26" grpId="4" fill="hold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id="21" dur="1000" fill="hold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fill="hold" autoRev="1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7" grpId="4"/>
      <p:bldP build="whole" bldLvl="1" animBg="1" rev="0" advAuto="0" spid="145" grpId="2"/>
      <p:bldP build="whole" bldLvl="1" animBg="1" rev="0" advAuto="0" spid="144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0" name="Background"/>
          <p:cNvSpPr txBox="1"/>
          <p:nvPr/>
        </p:nvSpPr>
        <p:spPr>
          <a:xfrm>
            <a:off x="6944411" y="1297647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Background</a:t>
            </a:r>
          </a:p>
        </p:txBody>
      </p:sp>
      <p:sp>
        <p:nvSpPr>
          <p:cNvPr id="151" name="Graph/networks are everywhere"/>
          <p:cNvSpPr txBox="1"/>
          <p:nvPr/>
        </p:nvSpPr>
        <p:spPr>
          <a:xfrm>
            <a:off x="8718824" y="2586519"/>
            <a:ext cx="7042976" cy="107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866" sz="26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Graph/networks are everywhere</a:t>
            </a:r>
          </a:p>
        </p:txBody>
      </p:sp>
      <p:sp>
        <p:nvSpPr>
          <p:cNvPr id="152" name="Brain…"/>
          <p:cNvSpPr txBox="1"/>
          <p:nvPr/>
        </p:nvSpPr>
        <p:spPr>
          <a:xfrm>
            <a:off x="4548876" y="9729833"/>
            <a:ext cx="208578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Brain</a:t>
            </a:r>
          </a:p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Networks</a:t>
            </a:r>
          </a:p>
        </p:txBody>
      </p:sp>
      <p:sp>
        <p:nvSpPr>
          <p:cNvPr id="153" name="Molecular…"/>
          <p:cNvSpPr txBox="1"/>
          <p:nvPr/>
        </p:nvSpPr>
        <p:spPr>
          <a:xfrm>
            <a:off x="8818923" y="9729833"/>
            <a:ext cx="237362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Molecular</a:t>
            </a:r>
          </a:p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Networks</a:t>
            </a:r>
          </a:p>
        </p:txBody>
      </p:sp>
      <p:sp>
        <p:nvSpPr>
          <p:cNvPr id="154" name="Social…"/>
          <p:cNvSpPr txBox="1"/>
          <p:nvPr/>
        </p:nvSpPr>
        <p:spPr>
          <a:xfrm>
            <a:off x="13383610" y="9729833"/>
            <a:ext cx="208578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Social</a:t>
            </a:r>
          </a:p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Networks</a:t>
            </a:r>
          </a:p>
        </p:txBody>
      </p:sp>
      <p:sp>
        <p:nvSpPr>
          <p:cNvPr id="155" name="Road…"/>
          <p:cNvSpPr txBox="1"/>
          <p:nvPr/>
        </p:nvSpPr>
        <p:spPr>
          <a:xfrm>
            <a:off x="17833064" y="9729833"/>
            <a:ext cx="208578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Road</a:t>
            </a:r>
          </a:p>
          <a:p>
            <a:pPr defTabSz="1828433">
              <a:defRPr spc="600"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Networks</a:t>
            </a:r>
          </a:p>
        </p:txBody>
      </p:sp>
      <p:grpSp>
        <p:nvGrpSpPr>
          <p:cNvPr id="158" name="php2X87qx.jpeg"/>
          <p:cNvGrpSpPr/>
          <p:nvPr/>
        </p:nvGrpSpPr>
        <p:grpSpPr>
          <a:xfrm>
            <a:off x="3518547" y="5335523"/>
            <a:ext cx="4269232" cy="4370833"/>
            <a:chOff x="0" y="0"/>
            <a:chExt cx="4269231" cy="4370832"/>
          </a:xfrm>
        </p:grpSpPr>
        <p:pic>
          <p:nvPicPr>
            <p:cNvPr id="157" name="php2X87qx.jpeg" descr="php2X87qx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4652" t="0" r="14652" b="0"/>
            <a:stretch>
              <a:fillRect/>
            </a:stretch>
          </p:blipFill>
          <p:spPr>
            <a:xfrm>
              <a:off x="177800" y="114300"/>
              <a:ext cx="3913632" cy="39136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php2X87qx.jpeg" descr="php2X87qx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69232" cy="4370833"/>
            </a:xfrm>
            <a:prstGeom prst="rect">
              <a:avLst/>
            </a:prstGeom>
            <a:effectLst/>
          </p:spPr>
        </p:pic>
      </p:grpSp>
      <p:grpSp>
        <p:nvGrpSpPr>
          <p:cNvPr id="161" name="fructose2-3d.png"/>
          <p:cNvGrpSpPr/>
          <p:nvPr/>
        </p:nvGrpSpPr>
        <p:grpSpPr>
          <a:xfrm>
            <a:off x="7930688" y="5335523"/>
            <a:ext cx="4269233" cy="4370833"/>
            <a:chOff x="0" y="0"/>
            <a:chExt cx="4269232" cy="4370832"/>
          </a:xfrm>
        </p:grpSpPr>
        <p:pic>
          <p:nvPicPr>
            <p:cNvPr id="160" name="fructose2-3d.png" descr="fructose2-3d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4000" t="0" r="14000" b="0"/>
            <a:stretch>
              <a:fillRect/>
            </a:stretch>
          </p:blipFill>
          <p:spPr>
            <a:xfrm>
              <a:off x="177800" y="114300"/>
              <a:ext cx="3913633" cy="39136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9" name="fructose2-3d.png" descr="fructose2-3d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69233" cy="4370833"/>
            </a:xfrm>
            <a:prstGeom prst="rect">
              <a:avLst/>
            </a:prstGeom>
            <a:effectLst/>
          </p:spPr>
        </p:pic>
      </p:grpSp>
      <p:grpSp>
        <p:nvGrpSpPr>
          <p:cNvPr id="164" name="redes-sociales-trabajo-bluebliss-min.png"/>
          <p:cNvGrpSpPr/>
          <p:nvPr/>
        </p:nvGrpSpPr>
        <p:grpSpPr>
          <a:xfrm>
            <a:off x="12342828" y="5335523"/>
            <a:ext cx="4269233" cy="4370833"/>
            <a:chOff x="0" y="0"/>
            <a:chExt cx="4269232" cy="4370832"/>
          </a:xfrm>
        </p:grpSpPr>
        <p:pic>
          <p:nvPicPr>
            <p:cNvPr id="163" name="redes-sociales-trabajo-bluebliss-min.png" descr="redes-sociales-trabajo-bluebliss-min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8843" t="0" r="18843" b="0"/>
            <a:stretch>
              <a:fillRect/>
            </a:stretch>
          </p:blipFill>
          <p:spPr>
            <a:xfrm>
              <a:off x="177800" y="114300"/>
              <a:ext cx="3913633" cy="39136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redes-sociales-trabajo-bluebliss-min.png" descr="redes-sociales-trabajo-bluebliss-min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69233" cy="4370833"/>
            </a:xfrm>
            <a:prstGeom prst="rect">
              <a:avLst/>
            </a:prstGeom>
            <a:effectLst/>
          </p:spPr>
        </p:pic>
      </p:grpSp>
      <p:grpSp>
        <p:nvGrpSpPr>
          <p:cNvPr id="167" name="7765993.png"/>
          <p:cNvGrpSpPr/>
          <p:nvPr/>
        </p:nvGrpSpPr>
        <p:grpSpPr>
          <a:xfrm>
            <a:off x="16754968" y="5335523"/>
            <a:ext cx="4269233" cy="4370833"/>
            <a:chOff x="0" y="0"/>
            <a:chExt cx="4269231" cy="4370832"/>
          </a:xfrm>
        </p:grpSpPr>
        <p:pic>
          <p:nvPicPr>
            <p:cNvPr id="166" name="7765993.png" descr="7765993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042" t="0" r="14042" b="0"/>
            <a:stretch>
              <a:fillRect/>
            </a:stretch>
          </p:blipFill>
          <p:spPr>
            <a:xfrm>
              <a:off x="177800" y="114300"/>
              <a:ext cx="3913632" cy="39136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7765993.png" descr="7765993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269232" cy="437083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0" name="Line"/>
          <p:cNvSpPr/>
          <p:nvPr/>
        </p:nvSpPr>
        <p:spPr>
          <a:xfrm flipV="1">
            <a:off x="6349" y="7881863"/>
            <a:ext cx="24377652" cy="20135"/>
          </a:xfrm>
          <a:prstGeom prst="line">
            <a:avLst/>
          </a:prstGeom>
          <a:ln w="3175">
            <a:solidFill>
              <a:srgbClr val="7F7F7F"/>
            </a:solidFill>
            <a:miter/>
          </a:ln>
        </p:spPr>
        <p:txBody>
          <a:bodyPr lIns="45719" rIns="45719"/>
          <a:lstStyle/>
          <a:p>
            <a:pPr algn="l"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Triangle"/>
          <p:cNvSpPr/>
          <p:nvPr/>
        </p:nvSpPr>
        <p:spPr>
          <a:xfrm rot="10800000">
            <a:off x="3878805" y="7561774"/>
            <a:ext cx="336886" cy="336886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Triangle"/>
          <p:cNvSpPr/>
          <p:nvPr/>
        </p:nvSpPr>
        <p:spPr>
          <a:xfrm>
            <a:off x="9002546" y="7882618"/>
            <a:ext cx="336886" cy="336885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Defferrard et al.(NIPS 16)"/>
          <p:cNvSpPr txBox="1"/>
          <p:nvPr/>
        </p:nvSpPr>
        <p:spPr>
          <a:xfrm>
            <a:off x="11781178" y="6268597"/>
            <a:ext cx="507790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Defferrard et al.(NIPS 16)</a:t>
            </a:r>
          </a:p>
        </p:txBody>
      </p:sp>
      <p:sp>
        <p:nvSpPr>
          <p:cNvPr id="174" name="First model using spectral graph theory"/>
          <p:cNvSpPr txBox="1"/>
          <p:nvPr/>
        </p:nvSpPr>
        <p:spPr>
          <a:xfrm>
            <a:off x="2059841" y="8285615"/>
            <a:ext cx="3974813" cy="109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ts val="41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First model using spectral graph theory</a:t>
            </a:r>
          </a:p>
        </p:txBody>
      </p:sp>
      <p:sp>
        <p:nvSpPr>
          <p:cNvPr id="175" name="Spectral…"/>
          <p:cNvSpPr txBox="1"/>
          <p:nvPr/>
        </p:nvSpPr>
        <p:spPr>
          <a:xfrm>
            <a:off x="2283431" y="5604971"/>
            <a:ext cx="3527635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Spectral </a:t>
            </a:r>
          </a:p>
          <a:p>
            <a: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Graph CNN</a:t>
            </a:r>
          </a:p>
        </p:txBody>
      </p:sp>
      <p:sp>
        <p:nvSpPr>
          <p:cNvPr id="176" name="Bruna et al.(ICLR 15)"/>
          <p:cNvSpPr txBox="1"/>
          <p:nvPr/>
        </p:nvSpPr>
        <p:spPr>
          <a:xfrm>
            <a:off x="1946038" y="7040526"/>
            <a:ext cx="420242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Bruna et al.(ICLR 15)</a:t>
            </a:r>
          </a:p>
        </p:txBody>
      </p:sp>
      <p:sp>
        <p:nvSpPr>
          <p:cNvPr id="177" name="ChebNet"/>
          <p:cNvSpPr txBox="1"/>
          <p:nvPr/>
        </p:nvSpPr>
        <p:spPr>
          <a:xfrm>
            <a:off x="13071378" y="5604971"/>
            <a:ext cx="280229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ChebNet</a:t>
            </a:r>
            <a:br/>
          </a:p>
        </p:txBody>
      </p:sp>
      <p:sp>
        <p:nvSpPr>
          <p:cNvPr id="178" name="First model using approximation theory for spectral graph analysis"/>
          <p:cNvSpPr txBox="1"/>
          <p:nvPr/>
        </p:nvSpPr>
        <p:spPr>
          <a:xfrm>
            <a:off x="7183581" y="5288886"/>
            <a:ext cx="3974813" cy="161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828433">
              <a:lnSpc>
                <a:spcPts val="41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model using </a:t>
            </a:r>
            <a:r>
              <a:rPr b="1" sz="2600"/>
              <a:t>approximation</a:t>
            </a:r>
            <a:r>
              <a:t> theory for spectral graph analysis</a:t>
            </a:r>
          </a:p>
        </p:txBody>
      </p:sp>
      <p:sp>
        <p:nvSpPr>
          <p:cNvPr id="179" name="Triangle"/>
          <p:cNvSpPr/>
          <p:nvPr/>
        </p:nvSpPr>
        <p:spPr>
          <a:xfrm rot="10800000">
            <a:off x="14177086" y="7561774"/>
            <a:ext cx="336886" cy="336886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Triangle"/>
          <p:cNvSpPr/>
          <p:nvPr/>
        </p:nvSpPr>
        <p:spPr>
          <a:xfrm>
            <a:off x="19300826" y="7882618"/>
            <a:ext cx="336886" cy="336885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Hammond et al.…"/>
          <p:cNvSpPr txBox="1"/>
          <p:nvPr/>
        </p:nvSpPr>
        <p:spPr>
          <a:xfrm>
            <a:off x="6334802" y="9876258"/>
            <a:ext cx="572317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Hammond et al.</a:t>
            </a:r>
          </a:p>
          <a:p>
            <a: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 and computational </a:t>
            </a:r>
          </a:p>
          <a:p>
            <a: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Harmonic analysis 11)</a:t>
            </a:r>
          </a:p>
        </p:txBody>
      </p:sp>
      <p:sp>
        <p:nvSpPr>
          <p:cNvPr id="182" name="First NN model using approximation theory for spectral graph analysis"/>
          <p:cNvSpPr txBox="1"/>
          <p:nvPr/>
        </p:nvSpPr>
        <p:spPr>
          <a:xfrm>
            <a:off x="12358121" y="8285615"/>
            <a:ext cx="3974813" cy="161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828433">
              <a:lnSpc>
                <a:spcPts val="41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NN model using </a:t>
            </a:r>
            <a:r>
              <a:rPr b="1" sz="2600"/>
              <a:t>approximation</a:t>
            </a:r>
            <a:r>
              <a:t> theory for spectral graph analysis </a:t>
            </a:r>
          </a:p>
        </p:txBody>
      </p:sp>
      <p:sp>
        <p:nvSpPr>
          <p:cNvPr id="183" name="GCN"/>
          <p:cNvSpPr txBox="1"/>
          <p:nvPr/>
        </p:nvSpPr>
        <p:spPr>
          <a:xfrm>
            <a:off x="18586065" y="8475505"/>
            <a:ext cx="1461602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GCN</a:t>
            </a:r>
          </a:p>
        </p:txBody>
      </p:sp>
      <p:sp>
        <p:nvSpPr>
          <p:cNvPr id="184" name="Kipf &amp; Welling(ICLR 17)"/>
          <p:cNvSpPr txBox="1"/>
          <p:nvPr/>
        </p:nvSpPr>
        <p:spPr>
          <a:xfrm>
            <a:off x="17125047" y="9301460"/>
            <a:ext cx="468844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2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Kipf &amp; Welling(ICLR 17)</a:t>
            </a:r>
          </a:p>
        </p:txBody>
      </p:sp>
      <p:sp>
        <p:nvSpPr>
          <p:cNvPr id="185" name="Wavelets…"/>
          <p:cNvSpPr txBox="1"/>
          <p:nvPr/>
        </p:nvSpPr>
        <p:spPr>
          <a:xfrm>
            <a:off x="7530277" y="8434882"/>
            <a:ext cx="3332223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Wavelets </a:t>
            </a:r>
          </a:p>
          <a:p>
            <a:pPr defTabSz="1828433">
              <a:defRPr spc="60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on graphs</a:t>
            </a:r>
          </a:p>
        </p:txBody>
      </p:sp>
      <p:sp>
        <p:nvSpPr>
          <p:cNvPr id="186" name="Simplifying ChebNet by truncating order of approximation polynomials"/>
          <p:cNvSpPr txBox="1"/>
          <p:nvPr/>
        </p:nvSpPr>
        <p:spPr>
          <a:xfrm>
            <a:off x="17192657" y="5285965"/>
            <a:ext cx="4553222" cy="1625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828433">
              <a:lnSpc>
                <a:spcPts val="41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Simplifying ChebNet by truncating order of </a:t>
            </a:r>
            <a:r>
              <a:rPr b="1" sz="2600"/>
              <a:t>approximation</a:t>
            </a:r>
            <a:r>
              <a:t> polynomials </a:t>
            </a:r>
          </a:p>
        </p:txBody>
      </p:sp>
      <p:sp>
        <p:nvSpPr>
          <p:cNvPr id="187" name="Related Works"/>
          <p:cNvSpPr txBox="1"/>
          <p:nvPr/>
        </p:nvSpPr>
        <p:spPr>
          <a:xfrm>
            <a:off x="6969184" y="1297647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Related Works</a:t>
            </a:r>
          </a:p>
        </p:txBody>
      </p:sp>
      <p:sp>
        <p:nvSpPr>
          <p:cNvPr id="188" name="Spectral Graph &amp; Approximation"/>
          <p:cNvSpPr txBox="1"/>
          <p:nvPr/>
        </p:nvSpPr>
        <p:spPr>
          <a:xfrm>
            <a:off x="9376198" y="2407109"/>
            <a:ext cx="6099595" cy="107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866" sz="26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Spectral Graph &amp; Approximation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1" name="Is the approximation really working?"/>
          <p:cNvSpPr txBox="1"/>
          <p:nvPr/>
        </p:nvSpPr>
        <p:spPr>
          <a:xfrm>
            <a:off x="3974619" y="1399839"/>
            <a:ext cx="16434762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Is the approximation really working?</a:t>
            </a:r>
          </a:p>
        </p:txBody>
      </p:sp>
      <p:sp>
        <p:nvSpPr>
          <p:cNvPr id="192" name="WRITE SOMETHING HERE"/>
          <p:cNvSpPr txBox="1"/>
          <p:nvPr/>
        </p:nvSpPr>
        <p:spPr>
          <a:xfrm>
            <a:off x="9376198" y="2646322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SOMETHING HERE</a:t>
            </a:r>
          </a:p>
        </p:txBody>
      </p:sp>
      <p:sp>
        <p:nvSpPr>
          <p:cNvPr id="193" name="g(   )    X = Z…"/>
          <p:cNvSpPr txBox="1"/>
          <p:nvPr/>
        </p:nvSpPr>
        <p:spPr>
          <a:xfrm>
            <a:off x="4108893" y="4334263"/>
            <a:ext cx="8790484" cy="182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400"/>
            </a:pPr>
            <a:r>
              <a:t>g(   )    X = Z </a:t>
            </a:r>
          </a:p>
          <a:p>
            <a:pPr>
              <a:defRPr sz="5400"/>
            </a:pPr>
            <a:r>
              <a:t>( * is convolution operator)</a:t>
            </a:r>
          </a:p>
        </p:txBody>
      </p:sp>
      <p:sp>
        <p:nvSpPr>
          <p:cNvPr id="194" name="g(   ) * X’ = Z…"/>
          <p:cNvSpPr txBox="1"/>
          <p:nvPr/>
        </p:nvSpPr>
        <p:spPr>
          <a:xfrm>
            <a:off x="3291691" y="9753639"/>
            <a:ext cx="10788905" cy="182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5400"/>
            </a:pPr>
            <a:r>
              <a:t>g(   ) * X’ = Z </a:t>
            </a:r>
          </a:p>
          <a:p>
            <a:pPr>
              <a:defRPr sz="5400"/>
            </a:pPr>
            <a:r>
              <a:t>(* is element-wise multiplication)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8996" b="33161"/>
          <a:stretch>
            <a:fillRect/>
          </a:stretch>
        </p:blipFill>
        <p:spPr>
          <a:xfrm>
            <a:off x="15296709" y="4334263"/>
            <a:ext cx="5248827" cy="8486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6433" t="24549" r="6791" b="18116"/>
          <a:stretch>
            <a:fillRect/>
          </a:stretch>
        </p:blipFill>
        <p:spPr>
          <a:xfrm>
            <a:off x="8104165" y="4610923"/>
            <a:ext cx="525189" cy="502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6433" t="24549" r="6791" b="18116"/>
          <a:stretch>
            <a:fillRect/>
          </a:stretch>
        </p:blipFill>
        <p:spPr>
          <a:xfrm>
            <a:off x="4443628" y="5422380"/>
            <a:ext cx="525189" cy="502353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Rectangle"/>
          <p:cNvSpPr/>
          <p:nvPr/>
        </p:nvSpPr>
        <p:spPr>
          <a:xfrm>
            <a:off x="15743225" y="5461741"/>
            <a:ext cx="965456" cy="8468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Rectangle"/>
          <p:cNvSpPr/>
          <p:nvPr/>
        </p:nvSpPr>
        <p:spPr>
          <a:xfrm>
            <a:off x="15471537" y="8857983"/>
            <a:ext cx="1316878" cy="839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0" name="Rectangle"/>
          <p:cNvSpPr/>
          <p:nvPr/>
        </p:nvSpPr>
        <p:spPr>
          <a:xfrm>
            <a:off x="15743225" y="6804739"/>
            <a:ext cx="965456" cy="8468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g(   )"/>
          <p:cNvSpPr txBox="1"/>
          <p:nvPr/>
        </p:nvSpPr>
        <p:spPr>
          <a:xfrm>
            <a:off x="15641819" y="5398230"/>
            <a:ext cx="1552550" cy="973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400"/>
            </a:lvl1pPr>
          </a:lstStyle>
          <a:p>
            <a:pPr/>
            <a:r>
              <a:t>g(   )</a:t>
            </a:r>
          </a:p>
        </p:txBody>
      </p:sp>
      <p:sp>
        <p:nvSpPr>
          <p:cNvPr id="202" name="g(   )* X’"/>
          <p:cNvSpPr txBox="1"/>
          <p:nvPr/>
        </p:nvSpPr>
        <p:spPr>
          <a:xfrm>
            <a:off x="15213911" y="9112917"/>
            <a:ext cx="1832128" cy="688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/>
            </a:lvl1pPr>
          </a:lstStyle>
          <a:p>
            <a:pPr/>
            <a:r>
              <a:t>g(   )* X’</a:t>
            </a:r>
          </a:p>
        </p:txBody>
      </p:sp>
      <p:sp>
        <p:nvSpPr>
          <p:cNvPr id="203" name="X’"/>
          <p:cNvSpPr txBox="1"/>
          <p:nvPr/>
        </p:nvSpPr>
        <p:spPr>
          <a:xfrm>
            <a:off x="16016265" y="6741229"/>
            <a:ext cx="803657" cy="973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400"/>
            </a:lvl1pPr>
          </a:lstStyle>
          <a:p>
            <a:pPr/>
            <a:r>
              <a:t>X’</a:t>
            </a:r>
          </a:p>
        </p:txBody>
      </p:sp>
      <p:sp>
        <p:nvSpPr>
          <p:cNvPr id="204" name="Arrow"/>
          <p:cNvSpPr/>
          <p:nvPr/>
        </p:nvSpPr>
        <p:spPr>
          <a:xfrm flipH="1" rot="16193923">
            <a:off x="7504900" y="7423144"/>
            <a:ext cx="2919678" cy="975769"/>
          </a:xfrm>
          <a:prstGeom prst="rightArrow">
            <a:avLst>
              <a:gd name="adj1" fmla="val 65346"/>
              <a:gd name="adj2" fmla="val 5672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5" name="convolution theorem"/>
          <p:cNvSpPr txBox="1"/>
          <p:nvPr/>
        </p:nvSpPr>
        <p:spPr>
          <a:xfrm>
            <a:off x="7081661" y="7132641"/>
            <a:ext cx="3769361" cy="601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convolution theorem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67406" y="4517938"/>
            <a:ext cx="413801" cy="68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515" y="10007816"/>
            <a:ext cx="413802" cy="68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39159" y="5591764"/>
            <a:ext cx="413801" cy="68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0618" y="9248087"/>
            <a:ext cx="302016" cy="502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14461" y="7900273"/>
            <a:ext cx="803657" cy="691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3" name="Approximation…"/>
          <p:cNvSpPr txBox="1"/>
          <p:nvPr/>
        </p:nvSpPr>
        <p:spPr>
          <a:xfrm>
            <a:off x="-327416" y="1843399"/>
            <a:ext cx="5631604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 defTabSz="1828433">
              <a:defRPr spc="60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Approximation</a:t>
            </a:r>
          </a:p>
          <a:p>
            <a:pPr algn="r" defTabSz="1828433">
              <a:defRPr spc="60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Theory</a:t>
            </a:r>
          </a:p>
        </p:txBody>
      </p:sp>
      <p:sp>
        <p:nvSpPr>
          <p:cNvPr id="214" name="Polynomials approximation"/>
          <p:cNvSpPr txBox="1"/>
          <p:nvPr/>
        </p:nvSpPr>
        <p:spPr>
          <a:xfrm>
            <a:off x="6572151" y="1554971"/>
            <a:ext cx="669253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lnSpc>
                <a:spcPct val="150000"/>
              </a:lnSpc>
              <a:defRPr>
                <a:solidFill>
                  <a:srgbClr val="D3A73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Polynomials approximation</a:t>
            </a:r>
          </a:p>
        </p:txBody>
      </p:sp>
      <p:sp>
        <p:nvSpPr>
          <p:cNvPr id="215" name="Rational approximation"/>
          <p:cNvSpPr txBox="1"/>
          <p:nvPr/>
        </p:nvSpPr>
        <p:spPr>
          <a:xfrm>
            <a:off x="15197497" y="1554971"/>
            <a:ext cx="664022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lnSpc>
                <a:spcPct val="150000"/>
              </a:lnSpc>
              <a:defRPr>
                <a:solidFill>
                  <a:srgbClr val="CFA63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Rational approximation</a:t>
            </a:r>
          </a:p>
        </p:txBody>
      </p:sp>
      <p:pic>
        <p:nvPicPr>
          <p:cNvPr id="216" name="spike_6.png" descr="spike_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6501" y="8080618"/>
            <a:ext cx="7617754" cy="5088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pike_5.png" descr="spike_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88072" y="8108402"/>
            <a:ext cx="7658805" cy="5145452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imple form, well known properties…"/>
          <p:cNvSpPr txBox="1"/>
          <p:nvPr/>
        </p:nvSpPr>
        <p:spPr>
          <a:xfrm>
            <a:off x="6504595" y="3585896"/>
            <a:ext cx="7373137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lnSpc>
                <a:spcPct val="150000"/>
              </a:lnSpc>
              <a:defRPr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simple</a:t>
            </a:r>
            <a:r>
              <a:t> form, well known properties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computationally </a:t>
            </a:r>
            <a:r>
              <a:rPr b="1"/>
              <a:t>easy</a:t>
            </a:r>
            <a:r>
              <a:t> to use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notorious</a:t>
            </a:r>
            <a:r>
              <a:t> for oscillations between exact-fit value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only high degree can model </a:t>
            </a:r>
            <a:r>
              <a:rPr b="1"/>
              <a:t>complicated</a:t>
            </a:r>
            <a:r>
              <a:t> structure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poor</a:t>
            </a:r>
            <a:r>
              <a:t> interpolatory/extrapolatory/asymptotic properties</a:t>
            </a:r>
          </a:p>
        </p:txBody>
      </p:sp>
      <p:sp>
        <p:nvSpPr>
          <p:cNvPr id="219" name="moderately simple form, not well-known properties…"/>
          <p:cNvSpPr txBox="1"/>
          <p:nvPr/>
        </p:nvSpPr>
        <p:spPr>
          <a:xfrm>
            <a:off x="15227758" y="3585896"/>
            <a:ext cx="8809350" cy="377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1828433">
              <a:lnSpc>
                <a:spcPct val="150000"/>
              </a:lnSpc>
              <a:defRPr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moderately </a:t>
            </a:r>
            <a:r>
              <a:rPr b="1"/>
              <a:t>simple</a:t>
            </a:r>
            <a:r>
              <a:t> form, not well-known properties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moderately </a:t>
            </a:r>
            <a:r>
              <a:rPr b="1"/>
              <a:t>easy</a:t>
            </a:r>
            <a:r>
              <a:t> to handle computationally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excellent</a:t>
            </a:r>
            <a:r>
              <a:t> for oscillations between exact-fit value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model </a:t>
            </a:r>
            <a:r>
              <a:rPr b="1"/>
              <a:t>complicated</a:t>
            </a:r>
            <a:r>
              <a:t> structure with a fairly low degree</a:t>
            </a:r>
          </a:p>
          <a:p>
            <a:pPr algn="l" defTabSz="1828433">
              <a:lnSpc>
                <a:spcPct val="150000"/>
              </a:lnSpc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excellent</a:t>
            </a:r>
            <a:r>
              <a:t> interpolatory/extrapolatory/asymptotic properties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1380" y="2591017"/>
            <a:ext cx="7144116" cy="532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75155" y="2306984"/>
            <a:ext cx="1827772" cy="11009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" t="0" r="54877" b="57623"/>
          <a:stretch>
            <a:fillRect/>
          </a:stretch>
        </p:blipFill>
        <p:spPr>
          <a:xfrm>
            <a:off x="5850095" y="4118072"/>
            <a:ext cx="498755" cy="50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968" t="0" r="0" b="57819"/>
          <a:stretch>
            <a:fillRect/>
          </a:stretch>
        </p:blipFill>
        <p:spPr>
          <a:xfrm>
            <a:off x="5850096" y="5753575"/>
            <a:ext cx="498777" cy="49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" t="0" r="54877" b="57623"/>
          <a:stretch>
            <a:fillRect/>
          </a:stretch>
        </p:blipFill>
        <p:spPr>
          <a:xfrm>
            <a:off x="5850095" y="4720448"/>
            <a:ext cx="498755" cy="50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968" t="0" r="0" b="57819"/>
          <a:stretch>
            <a:fillRect/>
          </a:stretch>
        </p:blipFill>
        <p:spPr>
          <a:xfrm>
            <a:off x="5837396" y="6341663"/>
            <a:ext cx="498777" cy="49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968" t="0" r="0" b="57819"/>
          <a:stretch>
            <a:fillRect/>
          </a:stretch>
        </p:blipFill>
        <p:spPr>
          <a:xfrm>
            <a:off x="5850096" y="6917052"/>
            <a:ext cx="498777" cy="49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" t="0" r="54877" b="57623"/>
          <a:stretch>
            <a:fillRect/>
          </a:stretch>
        </p:blipFill>
        <p:spPr>
          <a:xfrm>
            <a:off x="14645719" y="5700971"/>
            <a:ext cx="498754" cy="50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968" t="0" r="0" b="57819"/>
          <a:stretch>
            <a:fillRect/>
          </a:stretch>
        </p:blipFill>
        <p:spPr>
          <a:xfrm>
            <a:off x="14645720" y="4118871"/>
            <a:ext cx="498777" cy="49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" t="0" r="54877" b="57623"/>
          <a:stretch>
            <a:fillRect/>
          </a:stretch>
        </p:blipFill>
        <p:spPr>
          <a:xfrm>
            <a:off x="14645719" y="6303347"/>
            <a:ext cx="498754" cy="50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968" t="0" r="0" b="57819"/>
          <a:stretch>
            <a:fillRect/>
          </a:stretch>
        </p:blipFill>
        <p:spPr>
          <a:xfrm>
            <a:off x="14645720" y="4721247"/>
            <a:ext cx="498777" cy="49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" t="0" r="54877" b="57623"/>
          <a:stretch>
            <a:fillRect/>
          </a:stretch>
        </p:blipFill>
        <p:spPr>
          <a:xfrm>
            <a:off x="14645719" y="6904558"/>
            <a:ext cx="498754" cy="500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4" name="Line"/>
          <p:cNvSpPr/>
          <p:nvPr/>
        </p:nvSpPr>
        <p:spPr>
          <a:xfrm flipV="1">
            <a:off x="6349" y="7881863"/>
            <a:ext cx="24377652" cy="20135"/>
          </a:xfrm>
          <a:prstGeom prst="line">
            <a:avLst/>
          </a:prstGeom>
          <a:ln w="3175">
            <a:solidFill>
              <a:srgbClr val="7F7F7F"/>
            </a:solidFill>
            <a:miter/>
          </a:ln>
        </p:spPr>
        <p:txBody>
          <a:bodyPr lIns="45719" rIns="45719"/>
          <a:lstStyle/>
          <a:p>
            <a:pPr algn="l"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" name="Triangle"/>
          <p:cNvSpPr/>
          <p:nvPr/>
        </p:nvSpPr>
        <p:spPr>
          <a:xfrm rot="10800000">
            <a:off x="9339805" y="7561774"/>
            <a:ext cx="336886" cy="336886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6" name="Classification"/>
          <p:cNvSpPr txBox="1"/>
          <p:nvPr/>
        </p:nvSpPr>
        <p:spPr>
          <a:xfrm>
            <a:off x="7271282" y="9659924"/>
            <a:ext cx="447393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4000">
                <a:solidFill>
                  <a:srgbClr val="D0B0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Classification</a:t>
            </a:r>
          </a:p>
        </p:txBody>
      </p:sp>
      <p:sp>
        <p:nvSpPr>
          <p:cNvPr id="237" name="Triangle"/>
          <p:cNvSpPr/>
          <p:nvPr/>
        </p:nvSpPr>
        <p:spPr>
          <a:xfrm rot="10800000">
            <a:off x="16593422" y="7593362"/>
            <a:ext cx="336886" cy="336887"/>
          </a:xfrm>
          <a:prstGeom prst="triangle">
            <a:avLst/>
          </a:prstGeom>
          <a:solidFill>
            <a:srgbClr val="000000"/>
          </a:solidFill>
          <a:ln w="12700">
            <a:solidFill>
              <a:srgbClr val="7F7F7F"/>
            </a:solidFill>
            <a:miter/>
          </a:ln>
        </p:spPr>
        <p:txBody>
          <a:bodyPr lIns="45719" rIns="45719" anchor="ctr"/>
          <a:lstStyle/>
          <a:p>
            <a:pPr defTabSz="1828433">
              <a:defRPr b="0" sz="3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" name="graph convolution…"/>
          <p:cNvSpPr txBox="1"/>
          <p:nvPr/>
        </p:nvSpPr>
        <p:spPr>
          <a:xfrm>
            <a:off x="7520842" y="3743908"/>
            <a:ext cx="3974813" cy="2695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828433">
              <a:lnSpc>
                <a:spcPts val="41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graph convolution </a:t>
            </a:r>
          </a:p>
          <a:p>
            <a:pPr defTabSz="1828433">
              <a:lnSpc>
                <a:spcPts val="41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+</a:t>
            </a:r>
          </a:p>
          <a:p>
            <a:pPr defTabSz="1828433">
              <a:lnSpc>
                <a:spcPts val="41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fully connected NN</a:t>
            </a:r>
          </a:p>
        </p:txBody>
      </p:sp>
      <p:sp>
        <p:nvSpPr>
          <p:cNvPr id="239" name="Regression"/>
          <p:cNvSpPr txBox="1"/>
          <p:nvPr/>
        </p:nvSpPr>
        <p:spPr>
          <a:xfrm>
            <a:off x="14945437" y="9659924"/>
            <a:ext cx="3632856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600" sz="4000">
                <a:solidFill>
                  <a:srgbClr val="D0B0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Regression</a:t>
            </a:r>
          </a:p>
        </p:txBody>
      </p:sp>
      <p:sp>
        <p:nvSpPr>
          <p:cNvPr id="240" name="Problem Setting"/>
          <p:cNvSpPr txBox="1"/>
          <p:nvPr/>
        </p:nvSpPr>
        <p:spPr>
          <a:xfrm>
            <a:off x="6969184" y="1297647"/>
            <a:ext cx="10591801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Problem Setting</a:t>
            </a:r>
          </a:p>
        </p:txBody>
      </p:sp>
      <p:sp>
        <p:nvSpPr>
          <p:cNvPr id="241" name="graph signal regression"/>
          <p:cNvSpPr txBox="1"/>
          <p:nvPr/>
        </p:nvSpPr>
        <p:spPr>
          <a:xfrm>
            <a:off x="9376198" y="2339942"/>
            <a:ext cx="56316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ct val="150000"/>
              </a:lnSpc>
              <a:defRPr spc="600" sz="1800">
                <a:solidFill>
                  <a:srgbClr val="D6AE7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 signal regression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3853" y="8425031"/>
            <a:ext cx="4312096" cy="1088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2100" b="75"/>
          <a:stretch>
            <a:fillRect/>
          </a:stretch>
        </p:blipFill>
        <p:spPr>
          <a:xfrm>
            <a:off x="14922548" y="8441536"/>
            <a:ext cx="3678745" cy="1055858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graph convolution"/>
          <p:cNvSpPr txBox="1"/>
          <p:nvPr/>
        </p:nvSpPr>
        <p:spPr>
          <a:xfrm>
            <a:off x="14774459" y="4805588"/>
            <a:ext cx="3974813" cy="113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lnSpc>
                <a:spcPts val="41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 convolution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  <p:bldP build="whole" bldLvl="1" animBg="1" rev="0" advAuto="0" spid="243" grpId="2"/>
      <p:bldP build="whole" bldLvl="1" animBg="1" rev="0" advAuto="0" spid="23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7" name="Rational function for approximating graph convolutional operator"/>
          <p:cNvSpPr txBox="1"/>
          <p:nvPr/>
        </p:nvSpPr>
        <p:spPr>
          <a:xfrm>
            <a:off x="3746787" y="1213882"/>
            <a:ext cx="16890426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Rational function for approximating graph convolutional operator</a:t>
            </a:r>
          </a:p>
        </p:txBody>
      </p:sp>
      <p:sp>
        <p:nvSpPr>
          <p:cNvPr id="248" name="POLYNOMIAL"/>
          <p:cNvSpPr txBox="1"/>
          <p:nvPr/>
        </p:nvSpPr>
        <p:spPr>
          <a:xfrm>
            <a:off x="3528762" y="4088251"/>
            <a:ext cx="37921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POLYNOMIAL</a:t>
            </a:r>
          </a:p>
        </p:txBody>
      </p:sp>
      <p:sp>
        <p:nvSpPr>
          <p:cNvPr id="249" name="RATIONAL"/>
          <p:cNvSpPr txBox="1"/>
          <p:nvPr/>
        </p:nvSpPr>
        <p:spPr>
          <a:xfrm>
            <a:off x="3717304" y="7769538"/>
            <a:ext cx="298644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RATIONAL</a:t>
            </a:r>
          </a:p>
        </p:txBody>
      </p:sp>
      <p:sp>
        <p:nvSpPr>
          <p:cNvPr id="250" name="convolution theorem"/>
          <p:cNvSpPr txBox="1"/>
          <p:nvPr/>
        </p:nvSpPr>
        <p:spPr>
          <a:xfrm>
            <a:off x="7794167" y="4726761"/>
            <a:ext cx="3769361" cy="601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convolution theorem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967" t="1141" r="20858" b="80017"/>
          <a:stretch>
            <a:fillRect/>
          </a:stretch>
        </p:blipFill>
        <p:spPr>
          <a:xfrm>
            <a:off x="7786413" y="9515372"/>
            <a:ext cx="4110618" cy="847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6175" y="9021871"/>
            <a:ext cx="4705454" cy="1834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00955" y="9515372"/>
            <a:ext cx="3368652" cy="725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967" t="1141" r="20858" b="80017"/>
          <a:stretch>
            <a:fillRect/>
          </a:stretch>
        </p:blipFill>
        <p:spPr>
          <a:xfrm>
            <a:off x="7838958" y="5353938"/>
            <a:ext cx="4110619" cy="847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55025" b="0"/>
          <a:stretch>
            <a:fillRect/>
          </a:stretch>
        </p:blipFill>
        <p:spPr>
          <a:xfrm>
            <a:off x="12089603" y="5415036"/>
            <a:ext cx="1515047" cy="725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0045" t="12674" r="0" b="0"/>
          <a:stretch>
            <a:fillRect/>
          </a:stretch>
        </p:blipFill>
        <p:spPr>
          <a:xfrm>
            <a:off x="13760330" y="5537096"/>
            <a:ext cx="335335" cy="633227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Rectangle"/>
          <p:cNvSpPr/>
          <p:nvPr/>
        </p:nvSpPr>
        <p:spPr>
          <a:xfrm>
            <a:off x="12541119" y="5142602"/>
            <a:ext cx="1064885" cy="1270001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17225959" y="9242938"/>
            <a:ext cx="948872" cy="1293270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9" name="Line"/>
          <p:cNvSpPr/>
          <p:nvPr/>
        </p:nvSpPr>
        <p:spPr>
          <a:xfrm flipH="1" flipV="1">
            <a:off x="13029416" y="6459148"/>
            <a:ext cx="4387373" cy="2767617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Connection Line"/>
          <p:cNvSpPr/>
          <p:nvPr/>
        </p:nvSpPr>
        <p:spPr>
          <a:xfrm>
            <a:off x="14101933" y="5263814"/>
            <a:ext cx="6001273" cy="4482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18090" fill="norm" stroke="1" extrusionOk="0">
                <a:moveTo>
                  <a:pt x="0" y="2261"/>
                </a:moveTo>
                <a:cubicBezTo>
                  <a:pt x="14608" y="-3510"/>
                  <a:pt x="21600" y="1766"/>
                  <a:pt x="20977" y="18090"/>
                </a:cubicBezTo>
              </a:path>
            </a:pathLst>
          </a:custGeom>
          <a:ln w="1016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61" name="Rectangle"/>
          <p:cNvSpPr/>
          <p:nvPr/>
        </p:nvSpPr>
        <p:spPr>
          <a:xfrm>
            <a:off x="18295058" y="9242938"/>
            <a:ext cx="1476773" cy="1293270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Laplacian"/>
          <p:cNvSpPr txBox="1"/>
          <p:nvPr/>
        </p:nvSpPr>
        <p:spPr>
          <a:xfrm>
            <a:off x="20615241" y="3608758"/>
            <a:ext cx="202867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Laplacian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9564" t="0" r="60171" b="0"/>
          <a:stretch>
            <a:fillRect/>
          </a:stretch>
        </p:blipFill>
        <p:spPr>
          <a:xfrm>
            <a:off x="19799203" y="3559406"/>
            <a:ext cx="345747" cy="725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0045" t="12674" r="0" b="0"/>
          <a:stretch>
            <a:fillRect/>
          </a:stretch>
        </p:blipFill>
        <p:spPr>
          <a:xfrm>
            <a:off x="19804363" y="4432393"/>
            <a:ext cx="335335" cy="633227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ttribute"/>
          <p:cNvSpPr txBox="1"/>
          <p:nvPr/>
        </p:nvSpPr>
        <p:spPr>
          <a:xfrm>
            <a:off x="20567050" y="4435906"/>
            <a:ext cx="1848638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Attribute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2846" t="8644" r="50811" b="44258"/>
          <a:stretch>
            <a:fillRect/>
          </a:stretch>
        </p:blipFill>
        <p:spPr>
          <a:xfrm>
            <a:off x="7181980" y="5000832"/>
            <a:ext cx="7358730" cy="714878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/>
          <p:nvPr>
            <p:ph type="sldNum" sz="quarter" idx="2"/>
          </p:nvPr>
        </p:nvSpPr>
        <p:spPr>
          <a:xfrm>
            <a:off x="1325416" y="690389"/>
            <a:ext cx="393312" cy="6146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0" name="Physical Meaning of Rational Approximator"/>
          <p:cNvSpPr txBox="1"/>
          <p:nvPr/>
        </p:nvSpPr>
        <p:spPr>
          <a:xfrm>
            <a:off x="2920463" y="1109712"/>
            <a:ext cx="19912110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spc="600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Physical Meaning of Rational Approximator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5187" t="0" r="55025" b="0"/>
          <a:stretch>
            <a:fillRect/>
          </a:stretch>
        </p:blipFill>
        <p:spPr>
          <a:xfrm>
            <a:off x="3073081" y="4771311"/>
            <a:ext cx="1003428" cy="725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5055" t="0" r="9599" b="3105"/>
          <a:stretch>
            <a:fillRect/>
          </a:stretch>
        </p:blipFill>
        <p:spPr>
          <a:xfrm>
            <a:off x="19222518" y="4669929"/>
            <a:ext cx="2538088" cy="70261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"/>
          <p:cNvSpPr/>
          <p:nvPr/>
        </p:nvSpPr>
        <p:spPr>
          <a:xfrm>
            <a:off x="19082392" y="4702650"/>
            <a:ext cx="1132120" cy="637027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Rectangle"/>
          <p:cNvSpPr/>
          <p:nvPr/>
        </p:nvSpPr>
        <p:spPr>
          <a:xfrm>
            <a:off x="20289699" y="4701788"/>
            <a:ext cx="1524591" cy="637027"/>
          </a:xfrm>
          <a:prstGeom prst="rect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Rectangle"/>
          <p:cNvSpPr/>
          <p:nvPr/>
        </p:nvSpPr>
        <p:spPr>
          <a:xfrm>
            <a:off x="3008671" y="4815343"/>
            <a:ext cx="1132120" cy="637027"/>
          </a:xfrm>
          <a:prstGeom prst="rect">
            <a:avLst/>
          </a:prstGeom>
          <a:ln w="38100">
            <a:solidFill>
              <a:schemeClr val="accent1"/>
            </a:solidFill>
            <a:miter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6" name="POLYNOMIAL"/>
          <p:cNvSpPr txBox="1"/>
          <p:nvPr/>
        </p:nvSpPr>
        <p:spPr>
          <a:xfrm>
            <a:off x="2947418" y="4034727"/>
            <a:ext cx="37921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POLYNOMIAL</a:t>
            </a:r>
          </a:p>
        </p:txBody>
      </p:sp>
      <p:sp>
        <p:nvSpPr>
          <p:cNvPr id="277" name="RATIONAL"/>
          <p:cNvSpPr txBox="1"/>
          <p:nvPr/>
        </p:nvSpPr>
        <p:spPr>
          <a:xfrm>
            <a:off x="18998303" y="3922034"/>
            <a:ext cx="298644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spc="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RATIONAL</a:t>
            </a:r>
          </a:p>
        </p:txBody>
      </p:sp>
      <p:sp>
        <p:nvSpPr>
          <p:cNvPr id="278" name="Line"/>
          <p:cNvSpPr/>
          <p:nvPr/>
        </p:nvSpPr>
        <p:spPr>
          <a:xfrm flipH="1" flipV="1">
            <a:off x="9977584" y="7488624"/>
            <a:ext cx="592194" cy="592194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Line"/>
          <p:cNvSpPr/>
          <p:nvPr/>
        </p:nvSpPr>
        <p:spPr>
          <a:xfrm flipV="1">
            <a:off x="10118883" y="5842883"/>
            <a:ext cx="163793" cy="796723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Line"/>
          <p:cNvSpPr/>
          <p:nvPr/>
        </p:nvSpPr>
        <p:spPr>
          <a:xfrm flipH="1">
            <a:off x="8087827" y="7337100"/>
            <a:ext cx="1327553" cy="273282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1" name="Line"/>
          <p:cNvSpPr/>
          <p:nvPr/>
        </p:nvSpPr>
        <p:spPr>
          <a:xfrm flipH="1">
            <a:off x="9533986" y="8646984"/>
            <a:ext cx="1150079" cy="502631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2" name="Line"/>
          <p:cNvSpPr/>
          <p:nvPr/>
        </p:nvSpPr>
        <p:spPr>
          <a:xfrm flipV="1">
            <a:off x="11460515" y="7624531"/>
            <a:ext cx="689171" cy="689171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>
            <a:off x="11472194" y="8516636"/>
            <a:ext cx="700774" cy="889310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Line"/>
          <p:cNvSpPr/>
          <p:nvPr/>
        </p:nvSpPr>
        <p:spPr>
          <a:xfrm>
            <a:off x="9422091" y="9444956"/>
            <a:ext cx="300419" cy="655597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>
            <a:off x="12361628" y="10239565"/>
            <a:ext cx="1" cy="1180295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Line"/>
          <p:cNvSpPr/>
          <p:nvPr/>
        </p:nvSpPr>
        <p:spPr>
          <a:xfrm>
            <a:off x="12612692" y="9549565"/>
            <a:ext cx="1170221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ine"/>
          <p:cNvSpPr/>
          <p:nvPr/>
        </p:nvSpPr>
        <p:spPr>
          <a:xfrm>
            <a:off x="12633613" y="7121857"/>
            <a:ext cx="698283" cy="199578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Line"/>
          <p:cNvSpPr/>
          <p:nvPr/>
        </p:nvSpPr>
        <p:spPr>
          <a:xfrm flipV="1">
            <a:off x="8049113" y="6833816"/>
            <a:ext cx="1251204" cy="266073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Line"/>
          <p:cNvSpPr/>
          <p:nvPr/>
        </p:nvSpPr>
        <p:spPr>
          <a:xfrm flipH="1">
            <a:off x="9605763" y="5820638"/>
            <a:ext cx="166404" cy="811186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Line"/>
          <p:cNvSpPr/>
          <p:nvPr/>
        </p:nvSpPr>
        <p:spPr>
          <a:xfrm>
            <a:off x="10347554" y="7148795"/>
            <a:ext cx="689171" cy="68917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Line"/>
          <p:cNvSpPr/>
          <p:nvPr/>
        </p:nvSpPr>
        <p:spPr>
          <a:xfrm flipV="1">
            <a:off x="9368665" y="8193710"/>
            <a:ext cx="1151904" cy="484737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2" name="Line"/>
          <p:cNvSpPr/>
          <p:nvPr/>
        </p:nvSpPr>
        <p:spPr>
          <a:xfrm flipH="1">
            <a:off x="11111041" y="7275334"/>
            <a:ext cx="639206" cy="639206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3" name="Line"/>
          <p:cNvSpPr/>
          <p:nvPr/>
        </p:nvSpPr>
        <p:spPr>
          <a:xfrm flipH="1" flipV="1">
            <a:off x="11110717" y="8794593"/>
            <a:ext cx="590749" cy="817400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4" name="Line"/>
          <p:cNvSpPr/>
          <p:nvPr/>
        </p:nvSpPr>
        <p:spPr>
          <a:xfrm flipV="1">
            <a:off x="11747762" y="10175117"/>
            <a:ext cx="213016" cy="1078393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Line"/>
          <p:cNvSpPr/>
          <p:nvPr/>
        </p:nvSpPr>
        <p:spPr>
          <a:xfrm flipH="1" flipV="1">
            <a:off x="12451831" y="7594544"/>
            <a:ext cx="612447" cy="146309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6" name="Line"/>
          <p:cNvSpPr/>
          <p:nvPr/>
        </p:nvSpPr>
        <p:spPr>
          <a:xfrm flipH="1" flipV="1">
            <a:off x="8927005" y="9581296"/>
            <a:ext cx="272372" cy="626973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Line"/>
          <p:cNvSpPr/>
          <p:nvPr/>
        </p:nvSpPr>
        <p:spPr>
          <a:xfrm flipH="1">
            <a:off x="12644899" y="10068779"/>
            <a:ext cx="1003301" cy="1"/>
          </a:xfrm>
          <a:prstGeom prst="line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ctangle"/>
          <p:cNvSpPr/>
          <p:nvPr/>
        </p:nvSpPr>
        <p:spPr>
          <a:xfrm>
            <a:off x="2996061" y="5475869"/>
            <a:ext cx="1157340" cy="2311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Rectangle"/>
          <p:cNvSpPr/>
          <p:nvPr/>
        </p:nvSpPr>
        <p:spPr>
          <a:xfrm>
            <a:off x="19069782" y="5363176"/>
            <a:ext cx="1157340" cy="231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Rectangle"/>
          <p:cNvSpPr/>
          <p:nvPr/>
        </p:nvSpPr>
        <p:spPr>
          <a:xfrm>
            <a:off x="20275486" y="5363176"/>
            <a:ext cx="1562691" cy="231179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1" name="Label propagation"/>
          <p:cNvSpPr txBox="1"/>
          <p:nvPr/>
        </p:nvSpPr>
        <p:spPr>
          <a:xfrm>
            <a:off x="2987826" y="5985152"/>
            <a:ext cx="3360167" cy="601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Label propagation</a:t>
            </a:r>
          </a:p>
        </p:txBody>
      </p:sp>
      <p:sp>
        <p:nvSpPr>
          <p:cNvPr id="302" name="Label propagation"/>
          <p:cNvSpPr txBox="1"/>
          <p:nvPr/>
        </p:nvSpPr>
        <p:spPr>
          <a:xfrm>
            <a:off x="18491682" y="5784970"/>
            <a:ext cx="3360167" cy="601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Label propagation</a:t>
            </a:r>
          </a:p>
        </p:txBody>
      </p:sp>
      <p:sp>
        <p:nvSpPr>
          <p:cNvPr id="303" name="Reverse Label propagation"/>
          <p:cNvSpPr txBox="1"/>
          <p:nvPr/>
        </p:nvSpPr>
        <p:spPr>
          <a:xfrm>
            <a:off x="16955779" y="6461456"/>
            <a:ext cx="4899407" cy="6017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Reverse Label propagation</a:t>
            </a:r>
          </a:p>
        </p:txBody>
      </p:sp>
      <p:sp>
        <p:nvSpPr>
          <p:cNvPr id="304" name="Smooth"/>
          <p:cNvSpPr txBox="1"/>
          <p:nvPr/>
        </p:nvSpPr>
        <p:spPr>
          <a:xfrm>
            <a:off x="2933236" y="3629558"/>
            <a:ext cx="53838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Smooth</a:t>
            </a:r>
          </a:p>
        </p:txBody>
      </p:sp>
      <p:sp>
        <p:nvSpPr>
          <p:cNvPr id="305" name="Non-Smooth"/>
          <p:cNvSpPr txBox="1"/>
          <p:nvPr/>
        </p:nvSpPr>
        <p:spPr>
          <a:xfrm>
            <a:off x="20094960" y="3478776"/>
            <a:ext cx="181247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 defTabSz="1828433">
              <a:defRPr b="0" sz="24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Non-Smooth</a:t>
            </a:r>
          </a:p>
        </p:txBody>
      </p:sp>
      <p:sp>
        <p:nvSpPr>
          <p:cNvPr id="306" name="Polynomial is a special case of rational…"/>
          <p:cNvSpPr txBox="1"/>
          <p:nvPr/>
        </p:nvSpPr>
        <p:spPr>
          <a:xfrm>
            <a:off x="15374322" y="11251807"/>
            <a:ext cx="6707499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1828433">
              <a:defRPr b="0" sz="2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Polynomial is a special case of rational</a:t>
            </a:r>
          </a:p>
          <a:p>
            <a:pPr algn="r" defTabSz="1828433">
              <a:defRPr b="0" sz="2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GCN/ChebNet is special case of RationalNet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90045" t="12674" r="0" b="0"/>
          <a:stretch>
            <a:fillRect/>
          </a:stretch>
        </p:blipFill>
        <p:spPr>
          <a:xfrm>
            <a:off x="4285476" y="4862989"/>
            <a:ext cx="335336" cy="633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90045" t="12674" r="0" b="0"/>
          <a:stretch>
            <a:fillRect/>
          </a:stretch>
        </p:blipFill>
        <p:spPr>
          <a:xfrm>
            <a:off x="21926805" y="4704457"/>
            <a:ext cx="335335" cy="633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Circle" descr="Circ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06199" y="9076373"/>
            <a:ext cx="1371601" cy="1371601"/>
          </a:xfrm>
          <a:prstGeom prst="rect">
            <a:avLst/>
          </a:prstGeom>
        </p:spPr>
      </p:pic>
      <p:pic>
        <p:nvPicPr>
          <p:cNvPr id="311" name="Circle" descr="Circ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3726" y="7642198"/>
            <a:ext cx="1371601" cy="1371601"/>
          </a:xfrm>
          <a:prstGeom prst="rect">
            <a:avLst/>
          </a:prstGeom>
        </p:spPr>
      </p:pic>
      <p:pic>
        <p:nvPicPr>
          <p:cNvPr id="313" name="Circle" descr="Circl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86238" y="11031144"/>
            <a:ext cx="1371601" cy="1371601"/>
          </a:xfrm>
          <a:prstGeom prst="rect">
            <a:avLst/>
          </a:prstGeom>
        </p:spPr>
      </p:pic>
      <p:sp>
        <p:nvSpPr>
          <p:cNvPr id="315" name="opposite direction can approximate…"/>
          <p:cNvSpPr txBox="1"/>
          <p:nvPr/>
        </p:nvSpPr>
        <p:spPr>
          <a:xfrm>
            <a:off x="16364928" y="7137942"/>
            <a:ext cx="5460219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1828433">
              <a:defRPr b="0" sz="2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opposite direction can approximate </a:t>
            </a:r>
          </a:p>
          <a:p>
            <a:pPr algn="r" defTabSz="1828433">
              <a:defRPr b="0" sz="2600">
                <a:solidFill>
                  <a:srgbClr val="7F7F7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non-smooth signal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3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3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3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3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3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"/>
                            </p:stCondLst>
                            <p:childTnLst>
                              <p:par>
                                <p:cTn id="51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3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"/>
                            </p:stCondLst>
                            <p:childTnLst>
                              <p:par>
                                <p:cTn id="55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7" dur="3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3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5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Class="entr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9" dur="3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"/>
                            </p:stCondLst>
                            <p:childTnLst>
                              <p:par>
                                <p:cTn id="76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8" dur="3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3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"/>
                            </p:stCondLst>
                            <p:childTnLst>
                              <p:par>
                                <p:cTn id="84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1" dur="3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Class="entr" nodeType="click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6" dur="3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click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1" dur="3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1" grpId="22"/>
      <p:bldP build="whole" bldLvl="1" animBg="1" rev="0" advAuto="0" spid="295" grpId="13"/>
      <p:bldP build="whole" bldLvl="1" animBg="1" rev="0" advAuto="0" spid="287" grpId="6"/>
      <p:bldP build="whole" bldLvl="1" animBg="1" rev="0" advAuto="0" spid="280" grpId="7"/>
      <p:bldP build="whole" bldLvl="1" animBg="1" rev="0" advAuto="0" spid="294" grpId="16"/>
      <p:bldP build="whole" bldLvl="1" animBg="1" rev="0" advAuto="0" spid="285" grpId="10"/>
      <p:bldP build="whole" bldLvl="1" animBg="1" rev="0" advAuto="0" spid="282" grpId="1"/>
      <p:bldP build="whole" bldLvl="1" animBg="1" rev="0" advAuto="0" spid="293" grpId="17"/>
      <p:bldP build="whole" bldLvl="1" animBg="1" rev="0" advAuto="0" spid="313" grpId="23"/>
      <p:bldP build="whole" bldLvl="1" animBg="1" rev="0" advAuto="0" spid="291" grpId="18"/>
      <p:bldP build="whole" bldLvl="1" animBg="1" rev="0" advAuto="0" spid="296" grpId="14"/>
      <p:bldP build="whole" bldLvl="1" animBg="1" rev="0" advAuto="0" spid="288" grpId="12"/>
      <p:bldP build="whole" bldLvl="1" animBg="1" rev="0" advAuto="0" spid="297" grpId="15"/>
      <p:bldP build="whole" bldLvl="1" animBg="1" rev="0" advAuto="0" spid="286" grpId="8"/>
      <p:bldP build="whole" bldLvl="1" animBg="1" rev="0" advAuto="0" spid="290" grpId="19"/>
      <p:bldP build="whole" bldLvl="1" animBg="1" rev="0" advAuto="0" spid="309" grpId="21"/>
      <p:bldP build="whole" bldLvl="1" animBg="1" rev="0" advAuto="0" spid="281" grpId="3"/>
      <p:bldP build="whole" bldLvl="1" animBg="1" rev="0" advAuto="0" spid="292" grpId="20"/>
      <p:bldP build="whole" bldLvl="1" animBg="1" rev="0" advAuto="0" spid="279" grpId="5"/>
      <p:bldP build="whole" bldLvl="1" animBg="1" rev="0" advAuto="0" spid="289" grpId="11"/>
      <p:bldP build="whole" bldLvl="1" animBg="1" rev="0" advAuto="0" spid="283" grpId="4"/>
      <p:bldP build="whole" bldLvl="1" animBg="1" rev="0" advAuto="0" spid="278" grpId="2"/>
      <p:bldP build="whole" bldLvl="1" animBg="1" rev="0" advAuto="0" spid="284" grpId="9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